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6"/>
  </p:notesMasterIdLst>
  <p:sldIdLst>
    <p:sldId id="256" r:id="rId2"/>
    <p:sldId id="274" r:id="rId3"/>
    <p:sldId id="260" r:id="rId4"/>
    <p:sldId id="292" r:id="rId5"/>
    <p:sldId id="294" r:id="rId6"/>
    <p:sldId id="295" r:id="rId7"/>
    <p:sldId id="276" r:id="rId8"/>
    <p:sldId id="259" r:id="rId9"/>
    <p:sldId id="269" r:id="rId10"/>
    <p:sldId id="262" r:id="rId11"/>
    <p:sldId id="272" r:id="rId12"/>
    <p:sldId id="316" r:id="rId13"/>
    <p:sldId id="319" r:id="rId14"/>
    <p:sldId id="320" r:id="rId15"/>
    <p:sldId id="323" r:id="rId16"/>
    <p:sldId id="301" r:id="rId17"/>
    <p:sldId id="283" r:id="rId18"/>
    <p:sldId id="285" r:id="rId19"/>
    <p:sldId id="284" r:id="rId20"/>
    <p:sldId id="306" r:id="rId21"/>
    <p:sldId id="287" r:id="rId22"/>
    <p:sldId id="304" r:id="rId23"/>
    <p:sldId id="315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Gaski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71204" autoAdjust="0"/>
  </p:normalViewPr>
  <p:slideViewPr>
    <p:cSldViewPr>
      <p:cViewPr varScale="1">
        <p:scale>
          <a:sx n="72" d="100"/>
          <a:sy n="72" d="100"/>
        </p:scale>
        <p:origin x="-1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6T15:23:53.092" idx="1">
    <p:pos x="4783" y="10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D001-48FC-40FA-B240-21E36877F23E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87551-6CBF-4BE2-A310-A900670CC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However</a:t>
            </a:r>
            <a:r>
              <a:rPr lang="en-US" baseline="0" dirty="0" smtClean="0"/>
              <a:t> – the percentage of arts degrees compared to all college degrees over the same period has gone down.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are</a:t>
            </a:r>
            <a:r>
              <a:rPr lang="en-US" baseline="0" dirty="0" smtClean="0"/>
              <a:t> the same data, but using the </a:t>
            </a:r>
            <a:r>
              <a:rPr lang="en-US" b="1" baseline="0" dirty="0" smtClean="0"/>
              <a:t>%</a:t>
            </a:r>
            <a:r>
              <a:rPr lang="en-US" baseline="0" dirty="0" smtClean="0"/>
              <a:t> of arts degrees given, compared to all degrees. Here, the peak percentage year was 2004 (4.3%) then it went down, with a slight uptick in 2013 (3.8%</a:t>
            </a:r>
            <a:r>
              <a:rPr lang="en-US" baseline="0" dirty="0" smtClean="0"/>
              <a:t>).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3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1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SNAAP </a:t>
            </a:r>
            <a:r>
              <a:rPr lang="en-US" dirty="0" smtClean="0"/>
              <a:t>has been collecting and analyzing data since</a:t>
            </a:r>
            <a:r>
              <a:rPr lang="en-US" baseline="0" dirty="0" smtClean="0"/>
              <a:t> 2008. We are </a:t>
            </a:r>
            <a:r>
              <a:rPr lang="en-US" b="1" baseline="0" dirty="0" smtClean="0"/>
              <a:t>not</a:t>
            </a:r>
            <a:r>
              <a:rPr lang="en-US" baseline="0" dirty="0" smtClean="0"/>
              <a:t> </a:t>
            </a:r>
            <a:r>
              <a:rPr lang="en-US" dirty="0" smtClean="0"/>
              <a:t>an advocacy</a:t>
            </a:r>
            <a:r>
              <a:rPr lang="en-US" baseline="0" dirty="0" smtClean="0"/>
              <a:t> </a:t>
            </a:r>
            <a:r>
              <a:rPr lang="en-US" baseline="0" dirty="0" smtClean="0"/>
              <a:t>organization, but many of our research findings– </a:t>
            </a:r>
            <a:r>
              <a:rPr lang="en-US" baseline="0" dirty="0" smtClean="0"/>
              <a:t>about the lives &amp; careers of arts graduates - are positive.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These </a:t>
            </a:r>
            <a:r>
              <a:rPr lang="en-US" baseline="0" dirty="0" smtClean="0"/>
              <a:t>are the titles of some of the reports we have published over the last 5 </a:t>
            </a:r>
            <a:r>
              <a:rPr lang="en-US" baseline="0" dirty="0" smtClean="0"/>
              <a:t>years.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also release </a:t>
            </a:r>
            <a:r>
              <a:rPr lang="en-US" baseline="0" dirty="0" err="1" smtClean="0"/>
              <a:t>DataBriefs</a:t>
            </a:r>
            <a:r>
              <a:rPr lang="en-US" baseline="0" dirty="0" smtClean="0"/>
              <a:t> every </a:t>
            </a:r>
            <a:r>
              <a:rPr lang="en-US" baseline="0" dirty="0" smtClean="0"/>
              <a:t>throughout the year, with </a:t>
            </a:r>
            <a:r>
              <a:rPr lang="en-US" baseline="0" dirty="0" smtClean="0"/>
              <a:t>nuggets of useful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Occupations of</a:t>
            </a:r>
            <a:r>
              <a:rPr lang="en-US" baseline="0" dirty="0" smtClean="0"/>
              <a:t> arts alumni – page from the </a:t>
            </a:r>
            <a:r>
              <a:rPr lang="en-US" baseline="0" dirty="0" err="1" smtClean="0"/>
              <a:t>SnaapShot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snaap.indiana.edu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snaapshot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3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Uncle </a:t>
            </a:r>
            <a:r>
              <a:rPr lang="en-US" dirty="0" smtClean="0"/>
              <a:t>Henry began as an</a:t>
            </a:r>
            <a:r>
              <a:rPr lang="en-US" baseline="0" dirty="0" smtClean="0"/>
              <a:t> article that Steven Tepper published around Commencement </a:t>
            </a:r>
            <a:r>
              <a:rPr lang="en-US" baseline="0" dirty="0" smtClean="0"/>
              <a:t>time in </a:t>
            </a:r>
            <a:r>
              <a:rPr lang="en-US" baseline="0" dirty="0" smtClean="0"/>
              <a:t>2011 in the Huffington Post. Five years later, his team at ASU turned it into </a:t>
            </a:r>
            <a:r>
              <a:rPr lang="en-US" baseline="0" dirty="0" smtClean="0"/>
              <a:t>this, and it was released at our 3 Million Stories conference in March 2016.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75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Recap of some</a:t>
            </a:r>
            <a:r>
              <a:rPr lang="en-US" baseline="0" dirty="0" smtClean="0"/>
              <a:t> of the data in Uncle Henry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0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0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1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surveying more than 1500 CEOs from around the world, the IBM 2010 Global CEO Study found that CEOs</a:t>
            </a:r>
            <a:r>
              <a:rPr lang="en-US" baseline="0" dirty="0" smtClean="0"/>
              <a:t> believe successfully navigating an increasing complex world will require creativity.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fight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public </a:t>
            </a:r>
            <a:r>
              <a:rPr lang="en-US" dirty="0" smtClean="0"/>
              <a:t>perception</a:t>
            </a:r>
            <a:r>
              <a:rPr lang="en-US" baseline="0" dirty="0" smtClean="0"/>
              <a:t> </a:t>
            </a:r>
            <a:r>
              <a:rPr lang="en-US" baseline="0" dirty="0" smtClean="0"/>
              <a:t>of what it is to be an artist?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9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29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57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the national data. Bear in mind that </a:t>
            </a:r>
            <a:r>
              <a:rPr lang="en-US" baseline="0" dirty="0" smtClean="0"/>
              <a:t>if </a:t>
            </a:r>
            <a:r>
              <a:rPr lang="en-US" baseline="0" dirty="0" smtClean="0"/>
              <a:t>you have your own SNAAP data, you are going to look a lot more credible in the eyes of suspicious parents and anxious </a:t>
            </a:r>
            <a:r>
              <a:rPr lang="en-US" baseline="0" dirty="0" smtClean="0"/>
              <a:t>students </a:t>
            </a:r>
            <a:r>
              <a:rPr lang="en-US" baseline="0" dirty="0" smtClean="0"/>
              <a:t>because they’ll be able to see specifically what YOUR school’s outcomes are.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7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 smtClean="0"/>
              <a:t>MAGAZINE- 2011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FORBES – 2012</a:t>
            </a:r>
          </a:p>
          <a:p>
            <a:r>
              <a:rPr lang="en-US" dirty="0" smtClean="0"/>
              <a:t>Forbes</a:t>
            </a:r>
            <a:r>
              <a:rPr lang="en-US" dirty="0" smtClean="0"/>
              <a:t>: Worst College Majors (as determined by Census data)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Top </a:t>
            </a:r>
            <a:r>
              <a:rPr lang="en-US" dirty="0" smtClean="0"/>
              <a:t>8 include 4 arts </a:t>
            </a:r>
            <a:r>
              <a:rPr lang="en-US" dirty="0" smtClean="0"/>
              <a:t>majors: “Film</a:t>
            </a:r>
            <a:r>
              <a:rPr lang="en-US" dirty="0" smtClean="0"/>
              <a:t>, video, photography; Fine arts; Music; Commercial art &amp; graphic design”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rankings persist. Last week – this was the Kiplinger home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8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KIPLINGER</a:t>
            </a:r>
            <a:r>
              <a:rPr lang="en-US" baseline="0" dirty="0" smtClean="0"/>
              <a:t> </a:t>
            </a:r>
            <a:r>
              <a:rPr lang="en-US" dirty="0" smtClean="0"/>
              <a:t>2015</a:t>
            </a:r>
            <a:r>
              <a:rPr lang="en-US" dirty="0" smtClean="0"/>
              <a:t>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articles are based on data from the </a:t>
            </a:r>
            <a:r>
              <a:rPr lang="en-US" b="1" dirty="0" smtClean="0"/>
              <a:t>Georgetown </a:t>
            </a:r>
            <a:r>
              <a:rPr lang="en-US" b="1" dirty="0" smtClean="0"/>
              <a:t>University Center on Education and the Workforce</a:t>
            </a:r>
            <a:r>
              <a:rPr lang="en-US" b="1" baseline="0" dirty="0" smtClean="0"/>
              <a:t> </a:t>
            </a:r>
          </a:p>
          <a:p>
            <a:r>
              <a:rPr lang="en-US" dirty="0" smtClean="0"/>
              <a:t>They</a:t>
            </a:r>
            <a:r>
              <a:rPr lang="en-US" baseline="0" dirty="0" smtClean="0"/>
              <a:t> use </a:t>
            </a:r>
            <a:r>
              <a:rPr lang="en-US" dirty="0" smtClean="0"/>
              <a:t>census</a:t>
            </a:r>
            <a:r>
              <a:rPr lang="en-US" baseline="0" dirty="0" smtClean="0"/>
              <a:t> data to look at how much money people make based on their college degrees. They don’t look at satisfaction, or how creative you get to be, or anything else - </a:t>
            </a:r>
          </a:p>
          <a:p>
            <a:r>
              <a:rPr lang="en-US" baseline="0" dirty="0" smtClean="0"/>
              <a:t>the value of a major is ALL about how much money you make.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example</a:t>
            </a:r>
            <a:r>
              <a:rPr lang="en-US" baseline="0" dirty="0" smtClean="0"/>
              <a:t> </a:t>
            </a:r>
            <a:r>
              <a:rPr lang="en-US" baseline="0" dirty="0" smtClean="0"/>
              <a:t>of negative perspective - from a recent Wells Fargo Bank campaign (September 2016)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 smtClean="0"/>
              <a:t>Center for Education Statistics – US</a:t>
            </a:r>
            <a:r>
              <a:rPr lang="en-US" baseline="0" dirty="0" smtClean="0"/>
              <a:t> </a:t>
            </a:r>
            <a:r>
              <a:rPr lang="en-US" baseline="0" dirty="0" smtClean="0"/>
              <a:t>Department </a:t>
            </a:r>
            <a:r>
              <a:rPr lang="en-US" baseline="0" dirty="0" smtClean="0"/>
              <a:t>of </a:t>
            </a:r>
            <a:r>
              <a:rPr lang="en-US" baseline="0" dirty="0" smtClean="0"/>
              <a:t>Education</a:t>
            </a:r>
            <a:endParaRPr lang="en-US" baseline="0" dirty="0" smtClean="0"/>
          </a:p>
          <a:p>
            <a:r>
              <a:rPr lang="en-US" baseline="0" dirty="0" smtClean="0"/>
              <a:t>Beginning in </a:t>
            </a:r>
            <a:r>
              <a:rPr lang="en-US" baseline="0" dirty="0" smtClean="0"/>
              <a:t>2003, the number of arts graduates has increased steadily. From about 108,000 arts degrees per year up to 140,000.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87551-6CBF-4BE2-A310-A900670CC1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7914FB-C261-4E45-AFDD-A54370751314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9C9B7D-3DE0-4535-8DAD-893963EE1E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gCEnsCR_s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askill@indiana.edu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the Case for an Arts Degree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Sally </a:t>
            </a:r>
            <a:r>
              <a:rPr lang="en-US" sz="2000" dirty="0" err="1" smtClean="0"/>
              <a:t>Gaskill</a:t>
            </a:r>
            <a:r>
              <a:rPr lang="en-US" sz="2000" dirty="0" smtClean="0"/>
              <a:t>, Director, SNAAP</a:t>
            </a:r>
          </a:p>
          <a:p>
            <a:r>
              <a:rPr lang="en-US" sz="2000" dirty="0" smtClean="0"/>
              <a:t>Indiana University Bloomington</a:t>
            </a:r>
          </a:p>
          <a:p>
            <a:endParaRPr lang="en-US" sz="2000" dirty="0" smtClean="0"/>
          </a:p>
          <a:p>
            <a:r>
              <a:rPr lang="en-US" sz="2000" dirty="0"/>
              <a:t>ICFAD October 7, 2016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 descr="SNAAP Logo PNG (Mar 20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558010"/>
            <a:ext cx="5805984" cy="10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skill\Desktop\Arts Degrees 2002 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199"/>
            <a:ext cx="9112102" cy="47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990601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So, what’s an Associate Dean </a:t>
            </a:r>
          </a:p>
          <a:p>
            <a:r>
              <a:rPr lang="en-US" sz="4000" dirty="0" smtClean="0"/>
              <a:t>for the Arts to do?</a:t>
            </a:r>
            <a:endParaRPr lang="en-US" sz="4000" dirty="0"/>
          </a:p>
        </p:txBody>
      </p:sp>
      <p:sp>
        <p:nvSpPr>
          <p:cNvPr id="3" name="AutoShape 2" descr="Image result for exaspe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exasper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Image result for exas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pulling hair ou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pulling hair ou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pulling hair ou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2" name="Picture 14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967787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8815387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NAAP Bubb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  <p:pic>
        <p:nvPicPr>
          <p:cNvPr id="14" name="Picture 14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3" y="-6324600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3" y="-6172200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33" y="-6019800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33" y="-5867400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pulling hair 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33" y="-5715000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49" y="808960"/>
            <a:ext cx="3314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65315"/>
            <a:ext cx="6096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49334"/>
            <a:ext cx="3990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3360"/>
            <a:ext cx="4248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6" y="3124200"/>
            <a:ext cx="4448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6" y="381000"/>
            <a:ext cx="51530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NAAP Bubbl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4" y="4820536"/>
            <a:ext cx="4286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04888"/>
            <a:ext cx="7086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NAAP Bubb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www.youtube.com/watch?v=XGgCEnsCR_s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" y="2362200"/>
            <a:ext cx="9117496" cy="331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2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Satisfaction with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90% say their overall arts education experience was “good” or “excellent</a:t>
            </a:r>
            <a:r>
              <a:rPr lang="en-US" sz="3200" dirty="0" smtClean="0"/>
              <a:t>”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87% who make &lt;</a:t>
            </a:r>
            <a:r>
              <a:rPr lang="en-US" sz="3200" dirty="0"/>
              <a:t>$20K/year </a:t>
            </a:r>
            <a:endParaRPr lang="en-US" sz="3200" dirty="0" smtClean="0"/>
          </a:p>
          <a:p>
            <a:r>
              <a:rPr lang="en-US" sz="3200" dirty="0" smtClean="0"/>
              <a:t>79% who </a:t>
            </a:r>
            <a:r>
              <a:rPr lang="en-US" sz="3200" dirty="0"/>
              <a:t>are unemployed and looking for work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84% would recommend their school to others</a:t>
            </a:r>
          </a:p>
          <a:p>
            <a:endParaRPr lang="en-US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  <p:pic>
        <p:nvPicPr>
          <p:cNvPr id="2050" name="Picture 2" descr="Image result for thumbs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0"/>
            <a:ext cx="14511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Arts graduates’ unemployment rate </a:t>
            </a:r>
            <a:r>
              <a:rPr lang="en-US" sz="3600" dirty="0"/>
              <a:t>is </a:t>
            </a:r>
            <a:r>
              <a:rPr lang="en-US" sz="3600" dirty="0" smtClean="0"/>
              <a:t>less than the general population’s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200" dirty="0" smtClean="0"/>
              <a:t>(5% in Fall 2015)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200" dirty="0"/>
          </a:p>
          <a:p>
            <a:r>
              <a:rPr lang="en-US" sz="3600" dirty="0" smtClean="0"/>
              <a:t>It’s 3% -- the same as all </a:t>
            </a:r>
            <a:r>
              <a:rPr lang="en-US" sz="3600" dirty="0"/>
              <a:t>other college </a:t>
            </a:r>
            <a:r>
              <a:rPr lang="en-US" sz="3600" dirty="0" smtClean="0"/>
              <a:t>graduates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a field related to their degree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82500" lnSpcReduction="20000"/>
          </a:bodyPr>
          <a:lstStyle/>
          <a:p>
            <a:endParaRPr lang="en-US" dirty="0" smtClean="0"/>
          </a:p>
          <a:p>
            <a:r>
              <a:rPr lang="en-US" sz="3900" dirty="0" smtClean="0"/>
              <a:t>74% of arts alumni who intended to become professional artists have done so at some point in their career</a:t>
            </a:r>
          </a:p>
          <a:p>
            <a:endParaRPr lang="en-US" sz="3300" dirty="0"/>
          </a:p>
          <a:p>
            <a:r>
              <a:rPr lang="en-US" sz="3300" dirty="0" smtClean="0"/>
              <a:t>Compared to …</a:t>
            </a:r>
          </a:p>
          <a:p>
            <a:pPr lvl="1"/>
            <a:r>
              <a:rPr lang="en-US" sz="3300" dirty="0" smtClean="0"/>
              <a:t>58% of biology majors</a:t>
            </a:r>
          </a:p>
          <a:p>
            <a:pPr lvl="1"/>
            <a:r>
              <a:rPr lang="en-US" sz="3300" dirty="0" smtClean="0"/>
              <a:t>56% of accounting majors</a:t>
            </a:r>
          </a:p>
          <a:p>
            <a:pPr lvl="1"/>
            <a:r>
              <a:rPr lang="en-US" sz="3300" dirty="0" smtClean="0"/>
              <a:t>53% of mechanical engineering majors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satisfaction.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Arts alumni have some of the highest levels of job satisfaction in all occupations</a:t>
            </a:r>
          </a:p>
          <a:p>
            <a:endParaRPr lang="en-US" dirty="0"/>
          </a:p>
          <a:p>
            <a:r>
              <a:rPr lang="en-US" sz="3600" dirty="0" smtClean="0"/>
              <a:t>Wages lag behind – but research shows that higher wages alone have minimal impact on general happiness</a:t>
            </a:r>
          </a:p>
          <a:p>
            <a:pPr lvl="2"/>
            <a:r>
              <a:rPr lang="en-US" dirty="0" smtClean="0"/>
              <a:t>General Social Survey (GSS) </a:t>
            </a:r>
          </a:p>
          <a:p>
            <a:pPr lvl="2"/>
            <a:r>
              <a:rPr lang="en-US" dirty="0" smtClean="0"/>
              <a:t>+ Several other happiness studies</a:t>
            </a:r>
            <a:endParaRPr lang="en-US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Global CEO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#1 skill desired in an employee is </a:t>
            </a:r>
            <a:r>
              <a:rPr lang="en-US" b="1" dirty="0" smtClean="0"/>
              <a:t>creativity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2967"/>
            <a:ext cx="791742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NAAP Bubb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burning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endParaRPr lang="en-US" sz="3200" dirty="0" smtClean="0"/>
          </a:p>
          <a:p>
            <a:pPr marL="457200" indent="-457200"/>
            <a:r>
              <a:rPr lang="en-US" sz="3200" dirty="0" smtClean="0"/>
              <a:t>Do </a:t>
            </a:r>
            <a:r>
              <a:rPr lang="en-US" sz="3200" dirty="0"/>
              <a:t>enrollment trends keep you up at night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pPr marL="457200" indent="-457200"/>
            <a:r>
              <a:rPr lang="en-US" sz="3200" dirty="0" smtClean="0"/>
              <a:t>What </a:t>
            </a:r>
            <a:r>
              <a:rPr lang="en-US" sz="3200" dirty="0"/>
              <a:t>do you tell prospective parents &amp; students about their job prospects in the arts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Fewer than 5% of Americans are self-employed in their own incorporated business</a:t>
            </a:r>
          </a:p>
          <a:p>
            <a:endParaRPr lang="en-US" dirty="0"/>
          </a:p>
          <a:p>
            <a:r>
              <a:rPr lang="en-US" sz="2800" dirty="0" smtClean="0"/>
              <a:t>Arts graduates are much more likely to be founders of their own businesses (non-profit + for-profit) – </a:t>
            </a:r>
          </a:p>
          <a:p>
            <a:pPr lvl="2"/>
            <a:r>
              <a:rPr lang="en-US" sz="2800" dirty="0"/>
              <a:t>10% of alumni who graduated in the last 5 years</a:t>
            </a:r>
          </a:p>
          <a:p>
            <a:pPr lvl="2"/>
            <a:r>
              <a:rPr lang="en-US" sz="2800" dirty="0" smtClean="0"/>
              <a:t>20% of arts alumni who graduated 1985 and before</a:t>
            </a:r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Top skills learned by arts graduates in school:</a:t>
            </a:r>
          </a:p>
          <a:p>
            <a:pPr lvl="1"/>
            <a:r>
              <a:rPr lang="en-US" sz="3200" dirty="0" smtClean="0"/>
              <a:t>Creative thinking &amp; problem solving</a:t>
            </a:r>
          </a:p>
          <a:p>
            <a:pPr lvl="1"/>
            <a:r>
              <a:rPr lang="en-US" sz="3200" dirty="0" smtClean="0"/>
              <a:t>Critical thinking and analysis of arguments &amp; information</a:t>
            </a:r>
          </a:p>
          <a:p>
            <a:pPr lvl="1"/>
            <a:r>
              <a:rPr lang="en-US" sz="3200" dirty="0" smtClean="0"/>
              <a:t>Improved work based on feedback from others</a:t>
            </a:r>
            <a:endParaRPr lang="en-US" sz="3200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artists’ </a:t>
            </a:r>
            <a:r>
              <a:rPr lang="en-US" dirty="0" smtClean="0"/>
              <a:t>skillset includes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r>
              <a:rPr lang="en-US" sz="2800" dirty="0"/>
              <a:t>Improvisation</a:t>
            </a:r>
          </a:p>
          <a:p>
            <a:pPr lvl="2"/>
            <a:r>
              <a:rPr lang="en-US" sz="2800" dirty="0"/>
              <a:t>Expressive agility</a:t>
            </a:r>
          </a:p>
          <a:p>
            <a:pPr lvl="2"/>
            <a:r>
              <a:rPr lang="en-US" sz="2800" dirty="0"/>
              <a:t>Radical revision</a:t>
            </a:r>
          </a:p>
          <a:p>
            <a:pPr lvl="2"/>
            <a:r>
              <a:rPr lang="en-US" sz="2800" dirty="0"/>
              <a:t>Creative collaboration</a:t>
            </a:r>
          </a:p>
          <a:p>
            <a:pPr lvl="2"/>
            <a:r>
              <a:rPr lang="en-US" sz="2800" dirty="0"/>
              <a:t>Flexibility and ambiguity</a:t>
            </a:r>
          </a:p>
          <a:p>
            <a:pPr lvl="2"/>
            <a:r>
              <a:rPr lang="en-US" sz="2800" dirty="0"/>
              <a:t>Empathic reasoning</a:t>
            </a:r>
          </a:p>
          <a:p>
            <a:pPr lvl="2"/>
            <a:r>
              <a:rPr lang="en-US" sz="2800" dirty="0"/>
              <a:t>Imagination and hypothetical thinking</a:t>
            </a:r>
          </a:p>
          <a:p>
            <a:pPr lvl="2"/>
            <a:r>
              <a:rPr lang="en-US" sz="2800" dirty="0"/>
              <a:t>Analogical thinking</a:t>
            </a:r>
          </a:p>
          <a:p>
            <a:pPr lvl="2"/>
            <a:r>
              <a:rPr lang="en-US" sz="2800" dirty="0"/>
              <a:t>Risk &amp; failure (intensive experimentation)</a:t>
            </a:r>
          </a:p>
          <a:p>
            <a:pPr lvl="2"/>
            <a:r>
              <a:rPr lang="en-US" sz="2800" dirty="0"/>
              <a:t>Resilience</a:t>
            </a:r>
          </a:p>
          <a:p>
            <a:pPr lvl="2"/>
            <a:r>
              <a:rPr lang="en-US" sz="2800" dirty="0"/>
              <a:t>Problem finding</a:t>
            </a:r>
          </a:p>
          <a:p>
            <a:pPr lvl="2"/>
            <a:r>
              <a:rPr lang="en-US" sz="2800" dirty="0"/>
              <a:t>Playful exploration</a:t>
            </a:r>
          </a:p>
          <a:p>
            <a:endParaRPr lang="en-US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vast majority of arts graduates are ..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Gainfully employed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Satisfied with their work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Would go to arts school again if given the choice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4" name="Picture 3" descr="SNAAP Bub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Sally </a:t>
            </a:r>
            <a:r>
              <a:rPr lang="en-US" dirty="0" err="1" smtClean="0"/>
              <a:t>Gaskill</a:t>
            </a:r>
            <a:endParaRPr lang="en-US" dirty="0" smtClean="0"/>
          </a:p>
          <a:p>
            <a:pPr lvl="1"/>
            <a:r>
              <a:rPr lang="en-US" dirty="0" smtClean="0"/>
              <a:t>Director, SNAAP</a:t>
            </a:r>
          </a:p>
          <a:p>
            <a:pPr lvl="1"/>
            <a:r>
              <a:rPr lang="en-US" dirty="0" smtClean="0"/>
              <a:t>Center for Postsecondary Research, School of Education</a:t>
            </a:r>
          </a:p>
          <a:p>
            <a:pPr lvl="1"/>
            <a:r>
              <a:rPr lang="en-US" dirty="0" smtClean="0"/>
              <a:t>Indiana University Bloomington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812-856-5824</a:t>
            </a:r>
          </a:p>
          <a:p>
            <a:r>
              <a:rPr lang="en-US" dirty="0" smtClean="0">
                <a:hlinkClick r:id="rId3"/>
              </a:rPr>
              <a:t>gaskill@indiana.edu</a:t>
            </a:r>
            <a:endParaRPr lang="en-US" dirty="0" smtClean="0"/>
          </a:p>
          <a:p>
            <a:r>
              <a:rPr lang="en-US" dirty="0" smtClean="0"/>
              <a:t>snaap.indiana.edu</a:t>
            </a:r>
            <a:endParaRPr lang="en-US" dirty="0"/>
          </a:p>
        </p:txBody>
      </p:sp>
      <p:pic>
        <p:nvPicPr>
          <p:cNvPr id="4" name="Picture 3" descr="SNAAP Logo PNG (Mar 2010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7531" y="5257800"/>
            <a:ext cx="5805984" cy="1023842"/>
          </a:xfrm>
          <a:prstGeom prst="rect">
            <a:avLst/>
          </a:prstGeom>
        </p:spPr>
      </p:pic>
      <p:pic>
        <p:nvPicPr>
          <p:cNvPr id="5" name="Picture 4" descr="Image result for pulling hair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3" y="-6172200"/>
            <a:ext cx="4114800" cy="29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easy.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54864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6225"/>
            <a:ext cx="3895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95375"/>
            <a:ext cx="3810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7338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19600"/>
            <a:ext cx="3295650" cy="1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NAAP Bubbl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9217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47975"/>
            <a:ext cx="3543424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83" y="609600"/>
            <a:ext cx="4450058" cy="122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34137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65" y="4877908"/>
            <a:ext cx="4742093" cy="9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NAAP Bubbl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014413"/>
            <a:ext cx="58959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NAAP Bubbl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67" y="4953000"/>
            <a:ext cx="6658176" cy="8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64" y="3731142"/>
            <a:ext cx="4203092" cy="7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61" y="2768009"/>
            <a:ext cx="499045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3129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7" y="533400"/>
            <a:ext cx="1971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NAAP Bubbl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1105" y="5992956"/>
            <a:ext cx="1005505" cy="5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28925"/>
            <a:ext cx="31337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2" y="380999"/>
            <a:ext cx="3194408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75626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gaskill\Desktop\Wells Fargo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9"/>
            <a:ext cx="7228113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trends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86" y="1600200"/>
            <a:ext cx="75604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952</Words>
  <Application>Microsoft Macintosh PowerPoint</Application>
  <PresentationFormat>On-screen Show (4:3)</PresentationFormat>
  <Paragraphs>140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Making the Case for an Arts Degree</vt:lpstr>
      <vt:lpstr>Today’s burning questions.</vt:lpstr>
      <vt:lpstr>It’s not easy.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Satisfaction with education</vt:lpstr>
      <vt:lpstr>Unemployment rate</vt:lpstr>
      <vt:lpstr>Work in a field related to their degree</vt:lpstr>
      <vt:lpstr>Job satisfaction.</vt:lpstr>
      <vt:lpstr>IBM Global CEO Study</vt:lpstr>
      <vt:lpstr>Entrepreneurship</vt:lpstr>
      <vt:lpstr>Transferrable skills</vt:lpstr>
      <vt:lpstr>An artists’ skillset includes …</vt:lpstr>
      <vt:lpstr>In sum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Case for an Arts Degree</dc:title>
  <dc:creator>Sally Gaskill</dc:creator>
  <cp:lastModifiedBy>Sarah Gaskill</cp:lastModifiedBy>
  <cp:revision>98</cp:revision>
  <dcterms:created xsi:type="dcterms:W3CDTF">2016-09-13T17:45:47Z</dcterms:created>
  <dcterms:modified xsi:type="dcterms:W3CDTF">2016-10-18T19:21:49Z</dcterms:modified>
</cp:coreProperties>
</file>